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Lobster"/>
      <p:regular r:id="rId16"/>
    </p:embeddedFon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Lato Ligh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Light-bold.fntdata"/><Relationship Id="rId25" Type="http://schemas.openxmlformats.org/officeDocument/2006/relationships/font" Target="fonts/LatoLight-regular.fntdata"/><Relationship Id="rId28" Type="http://schemas.openxmlformats.org/officeDocument/2006/relationships/font" Target="fonts/LatoLight-boldItalic.fntdata"/><Relationship Id="rId27" Type="http://schemas.openxmlformats.org/officeDocument/2006/relationships/font" Target="fonts/Lato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regular.fntdata"/><Relationship Id="rId16" Type="http://schemas.openxmlformats.org/officeDocument/2006/relationships/font" Target="fonts/Lobster-regular.fntdata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-13164" y="1424069"/>
            <a:ext cx="9157393" cy="3719422"/>
            <a:chOff x="187960" y="1453515"/>
            <a:chExt cx="3861435" cy="1568450"/>
          </a:xfrm>
        </p:grpSpPr>
        <p:sp>
          <p:nvSpPr>
            <p:cNvPr id="52" name="Google Shape;52;p13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55" name="Google Shape;55;p13"/>
          <p:cNvSpPr txBox="1"/>
          <p:nvPr>
            <p:ph type="ctrTitle"/>
          </p:nvPr>
        </p:nvSpPr>
        <p:spPr>
          <a:xfrm>
            <a:off x="1034300" y="925025"/>
            <a:ext cx="7075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4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58" name="Google Shape;58;p14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61" name="Google Shape;61;p14"/>
          <p:cNvSpPr txBox="1"/>
          <p:nvPr>
            <p:ph type="title"/>
          </p:nvPr>
        </p:nvSpPr>
        <p:spPr>
          <a:xfrm>
            <a:off x="737850" y="517525"/>
            <a:ext cx="6284100" cy="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737850" y="1475700"/>
            <a:ext cx="1902600" cy="29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2928612" y="1475700"/>
            <a:ext cx="1902600" cy="29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4" name="Google Shape;64;p14"/>
          <p:cNvSpPr txBox="1"/>
          <p:nvPr>
            <p:ph idx="3" type="body"/>
          </p:nvPr>
        </p:nvSpPr>
        <p:spPr>
          <a:xfrm>
            <a:off x="5119374" y="1475700"/>
            <a:ext cx="1902600" cy="29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14" y="2917253"/>
            <a:ext cx="9140444" cy="2224977"/>
          </a:xfrm>
          <a:custGeom>
            <a:rect b="b" l="l" r="r" t="t"/>
            <a:pathLst>
              <a:path extrusionOk="0" h="939800" w="3860800">
                <a:moveTo>
                  <a:pt x="1304290" y="494030"/>
                </a:moveTo>
                <a:cubicBezTo>
                  <a:pt x="857250" y="494030"/>
                  <a:pt x="421005" y="451485"/>
                  <a:pt x="0" y="370840"/>
                </a:cubicBezTo>
                <a:lnTo>
                  <a:pt x="0" y="942340"/>
                </a:lnTo>
                <a:lnTo>
                  <a:pt x="3864610" y="942340"/>
                </a:lnTo>
                <a:lnTo>
                  <a:pt x="3864610" y="0"/>
                </a:lnTo>
                <a:cubicBezTo>
                  <a:pt x="3082290" y="317500"/>
                  <a:pt x="2216150" y="494030"/>
                  <a:pt x="1304290" y="494030"/>
                </a:cubicBezTo>
                <a:close/>
              </a:path>
            </a:pathLst>
          </a:custGeom>
          <a:gradFill>
            <a:gsLst>
              <a:gs pos="0">
                <a:srgbClr val="FFC486">
                  <a:alpha val="20000"/>
                </a:srgbClr>
              </a:gs>
              <a:gs pos="100000">
                <a:srgbClr val="FF866B">
                  <a:alpha val="2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14" y="1926312"/>
            <a:ext cx="9140444" cy="3217196"/>
          </a:xfrm>
          <a:custGeom>
            <a:rect b="b" l="l" r="r" t="t"/>
            <a:pathLst>
              <a:path extrusionOk="0" h="1358900" w="3860800">
                <a:moveTo>
                  <a:pt x="175260" y="1096010"/>
                </a:moveTo>
                <a:cubicBezTo>
                  <a:pt x="116840" y="1096010"/>
                  <a:pt x="58420" y="1095375"/>
                  <a:pt x="0" y="1094105"/>
                </a:cubicBezTo>
                <a:lnTo>
                  <a:pt x="0" y="1360805"/>
                </a:lnTo>
                <a:lnTo>
                  <a:pt x="3864610" y="1360805"/>
                </a:lnTo>
                <a:lnTo>
                  <a:pt x="3864610" y="0"/>
                </a:lnTo>
                <a:cubicBezTo>
                  <a:pt x="2827655" y="689610"/>
                  <a:pt x="1553210" y="1096010"/>
                  <a:pt x="175260" y="1096010"/>
                </a:cubicBezTo>
                <a:close/>
              </a:path>
            </a:pathLst>
          </a:custGeom>
          <a:gradFill>
            <a:gsLst>
              <a:gs pos="0">
                <a:srgbClr val="F20122">
                  <a:alpha val="51764"/>
                  <a:alpha val="20000"/>
                </a:srgbClr>
              </a:gs>
              <a:gs pos="100000">
                <a:srgbClr val="FF6A00">
                  <a:alpha val="71764"/>
                  <a:alpha val="2000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1518" y="3413475"/>
            <a:ext cx="9140444" cy="1728867"/>
          </a:xfrm>
          <a:custGeom>
            <a:rect b="b" l="l" r="r" t="t"/>
            <a:pathLst>
              <a:path extrusionOk="0" h="730250" w="3860800">
                <a:moveTo>
                  <a:pt x="2672715" y="539750"/>
                </a:moveTo>
                <a:cubicBezTo>
                  <a:pt x="1717040" y="539750"/>
                  <a:pt x="811530" y="346075"/>
                  <a:pt x="0" y="0"/>
                </a:cubicBezTo>
                <a:lnTo>
                  <a:pt x="0" y="732790"/>
                </a:lnTo>
                <a:lnTo>
                  <a:pt x="3863975" y="732790"/>
                </a:lnTo>
                <a:lnTo>
                  <a:pt x="3863975" y="437515"/>
                </a:lnTo>
                <a:cubicBezTo>
                  <a:pt x="3477895" y="504190"/>
                  <a:pt x="3079750" y="539750"/>
                  <a:pt x="2672715" y="539750"/>
                </a:cubicBezTo>
                <a:close/>
              </a:path>
            </a:pathLst>
          </a:custGeom>
          <a:gradFill>
            <a:gsLst>
              <a:gs pos="0">
                <a:srgbClr val="FF9F00">
                  <a:alpha val="56470"/>
                  <a:alpha val="20000"/>
                </a:srgbClr>
              </a:gs>
              <a:gs pos="100000">
                <a:srgbClr val="CC0000">
                  <a:alpha val="57254"/>
                  <a:alpha val="2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5"/>
          <p:cNvSpPr txBox="1"/>
          <p:nvPr>
            <p:ph type="ctrTitle"/>
          </p:nvPr>
        </p:nvSpPr>
        <p:spPr>
          <a:xfrm>
            <a:off x="1034300" y="1583350"/>
            <a:ext cx="63429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1034300" y="2840052"/>
            <a:ext cx="6342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ottom waves">
  <p:cSld name="BLANK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6"/>
          <p:cNvGrpSpPr/>
          <p:nvPr/>
        </p:nvGrpSpPr>
        <p:grpSpPr>
          <a:xfrm>
            <a:off x="-13177" y="3583361"/>
            <a:ext cx="9157393" cy="1560137"/>
            <a:chOff x="187960" y="1453515"/>
            <a:chExt cx="3861435" cy="1568450"/>
          </a:xfrm>
        </p:grpSpPr>
        <p:sp>
          <p:nvSpPr>
            <p:cNvPr id="74" name="Google Shape;74;p16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5" name="Google Shape;75;p16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6" name="Google Shape;76;p16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0000">
            <a:alpha val="392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D1DC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4294967295" type="ctrTitle"/>
          </p:nvPr>
        </p:nvSpPr>
        <p:spPr>
          <a:xfrm>
            <a:off x="1034300" y="925025"/>
            <a:ext cx="7075500" cy="20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98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  </a:t>
            </a:r>
            <a:r>
              <a:rPr b="1" i="1" lang="en">
                <a:solidFill>
                  <a:srgbClr val="3C78D8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 </a:t>
            </a:r>
            <a:r>
              <a:rPr b="1" i="1" lang="en" sz="3400">
                <a:solidFill>
                  <a:srgbClr val="3C78D8"/>
                </a:solidFill>
                <a:latin typeface="Comic Sans MS"/>
                <a:ea typeface="Comic Sans MS"/>
                <a:cs typeface="Comic Sans MS"/>
                <a:sym typeface="Comic Sans MS"/>
              </a:rPr>
              <a:t>PLUM</a:t>
            </a:r>
            <a:r>
              <a:rPr b="1" i="1" lang="en" sz="3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b="1" i="1" lang="en" sz="3400">
                <a:solidFill>
                  <a:srgbClr val="6AA84F"/>
                </a:solidFill>
                <a:latin typeface="Comic Sans MS"/>
                <a:ea typeface="Comic Sans MS"/>
                <a:cs typeface="Comic Sans MS"/>
                <a:sym typeface="Comic Sans MS"/>
              </a:rPr>
              <a:t>ORGANICS</a:t>
            </a:r>
            <a:r>
              <a:rPr b="1" i="1" lang="en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: </a:t>
            </a:r>
            <a:endParaRPr b="1" i="1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       DO YOUR PART(NER)</a:t>
            </a:r>
            <a:endParaRPr b="1" i="1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idx="4294967295" type="title"/>
          </p:nvPr>
        </p:nvSpPr>
        <p:spPr>
          <a:xfrm>
            <a:off x="737850" y="517525"/>
            <a:ext cx="6284100" cy="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Your Part(net):</a:t>
            </a:r>
            <a:endParaRPr/>
          </a:p>
        </p:txBody>
      </p:sp>
      <p:sp>
        <p:nvSpPr>
          <p:cNvPr id="167" name="Google Shape;167;p26"/>
          <p:cNvSpPr txBox="1"/>
          <p:nvPr>
            <p:ph idx="4294967295" type="body"/>
          </p:nvPr>
        </p:nvSpPr>
        <p:spPr>
          <a:xfrm>
            <a:off x="737850" y="1475700"/>
            <a:ext cx="19026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The campaign</a:t>
            </a:r>
            <a:endParaRPr b="1"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00"/>
              <a:t>I think it was </a:t>
            </a:r>
            <a:r>
              <a:rPr lang="en" sz="1000"/>
              <a:t>amazing</a:t>
            </a:r>
            <a:r>
              <a:rPr lang="en" sz="1000"/>
              <a:t> way to connect with the </a:t>
            </a:r>
            <a:r>
              <a:rPr lang="en" sz="1000"/>
              <a:t>unthinkable because a lot of parent they don’t see what is happening into their relationships</a:t>
            </a:r>
            <a:r>
              <a:rPr lang="en" sz="1000"/>
              <a:t>.</a:t>
            </a:r>
            <a:endParaRPr sz="1000"/>
          </a:p>
        </p:txBody>
      </p:sp>
      <p:sp>
        <p:nvSpPr>
          <p:cNvPr id="168" name="Google Shape;168;p26"/>
          <p:cNvSpPr txBox="1"/>
          <p:nvPr>
            <p:ph idx="4294967295" type="body"/>
          </p:nvPr>
        </p:nvSpPr>
        <p:spPr>
          <a:xfrm>
            <a:off x="2928612" y="1475700"/>
            <a:ext cx="19026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The video</a:t>
            </a:r>
            <a:endParaRPr b="1"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It is self-explanation about how life change after becoming parents.</a:t>
            </a:r>
            <a:endParaRPr sz="1200"/>
          </a:p>
        </p:txBody>
      </p:sp>
      <p:sp>
        <p:nvSpPr>
          <p:cNvPr id="169" name="Google Shape;169;p26"/>
          <p:cNvSpPr txBox="1"/>
          <p:nvPr>
            <p:ph idx="4294967295" type="body"/>
          </p:nvPr>
        </p:nvSpPr>
        <p:spPr>
          <a:xfrm>
            <a:off x="5119375" y="1475700"/>
            <a:ext cx="1902600" cy="24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Social Media</a:t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/>
              <a:t>The feedback of the campaign was great, the gain new </a:t>
            </a:r>
            <a:r>
              <a:rPr lang="en" sz="1100"/>
              <a:t>customer</a:t>
            </a:r>
            <a:r>
              <a:rPr lang="en" sz="1100"/>
              <a:t> and </a:t>
            </a:r>
            <a:r>
              <a:rPr lang="en" sz="1100"/>
              <a:t>, </a:t>
            </a:r>
            <a:r>
              <a:rPr lang="en" sz="1100"/>
              <a:t>engage</a:t>
            </a:r>
            <a:r>
              <a:rPr lang="en" sz="1100"/>
              <a:t> the communities. 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/>
              <a:t>I will continue encourage the company to do once fun campaign once a year.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6"/>
          <p:cNvSpPr txBox="1"/>
          <p:nvPr>
            <p:ph idx="4294967295" type="body"/>
          </p:nvPr>
        </p:nvSpPr>
        <p:spPr>
          <a:xfrm>
            <a:off x="737850" y="3075900"/>
            <a:ext cx="19026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Sign</a:t>
            </a:r>
            <a:r>
              <a:rPr lang="en" sz="1300"/>
              <a:t> up Email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To increase more traffic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172" name="Google Shape;172;p26"/>
          <p:cNvSpPr txBox="1"/>
          <p:nvPr>
            <p:ph idx="4294967295" type="body"/>
          </p:nvPr>
        </p:nvSpPr>
        <p:spPr>
          <a:xfrm>
            <a:off x="2928612" y="3075900"/>
            <a:ext cx="19026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434343"/>
                </a:solidFill>
              </a:rPr>
              <a:t>I will continue with Do you Part(ner) campaign to encourage more view and have the parents buying more product.</a:t>
            </a:r>
            <a:endParaRPr sz="1200">
              <a:solidFill>
                <a:srgbClr val="434343"/>
              </a:solidFill>
            </a:endParaRPr>
          </a:p>
        </p:txBody>
      </p:sp>
      <p:sp>
        <p:nvSpPr>
          <p:cNvPr id="173" name="Google Shape;173;p26"/>
          <p:cNvSpPr txBox="1"/>
          <p:nvPr>
            <p:ph idx="4294967295" type="body"/>
          </p:nvPr>
        </p:nvSpPr>
        <p:spPr>
          <a:xfrm>
            <a:off x="5119375" y="3075900"/>
            <a:ext cx="19026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/>
          <p:nvPr/>
        </p:nvSpPr>
        <p:spPr>
          <a:xfrm>
            <a:off x="3005850" y="757211"/>
            <a:ext cx="4555464" cy="3546480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71450" rotWithShape="0" algn="bl" dir="5400000" dist="38100">
              <a:schemeClr val="dk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7"/>
          <p:cNvSpPr/>
          <p:nvPr/>
        </p:nvSpPr>
        <p:spPr>
          <a:xfrm>
            <a:off x="3196478" y="945542"/>
            <a:ext cx="4174200" cy="26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                                          </a:t>
            </a:r>
            <a:r>
              <a:rPr lang="en" sz="1300">
                <a:latin typeface="Lato"/>
                <a:ea typeface="Lato"/>
                <a:cs typeface="Lato"/>
                <a:sym typeface="Lato"/>
              </a:rPr>
              <a:t> www.plumorganics.com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" name="Google Shape;181;p27"/>
          <p:cNvSpPr txBox="1"/>
          <p:nvPr>
            <p:ph idx="4294967295" type="body"/>
          </p:nvPr>
        </p:nvSpPr>
        <p:spPr>
          <a:xfrm>
            <a:off x="737850" y="852250"/>
            <a:ext cx="2191800" cy="297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 I will increase the traffic with a rewards program by encourage a refer program ($10) toward your next purchase if you refer a friend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      </a:t>
            </a:r>
            <a:r>
              <a:rPr lang="en">
                <a:solidFill>
                  <a:srgbClr val="6AA84F"/>
                </a:solidFill>
                <a:latin typeface="Comic Sans MS"/>
                <a:ea typeface="Comic Sans MS"/>
                <a:cs typeface="Comic Sans MS"/>
                <a:sym typeface="Comic Sans MS"/>
              </a:rPr>
              <a:t>  </a:t>
            </a:r>
            <a:r>
              <a:rPr lang="en">
                <a:solidFill>
                  <a:srgbClr val="6AA84F"/>
                </a:solidFill>
                <a:latin typeface="Comic Sans MS"/>
                <a:ea typeface="Comic Sans MS"/>
                <a:cs typeface="Comic Sans MS"/>
                <a:sym typeface="Comic Sans MS"/>
              </a:rPr>
              <a:t>Objective</a:t>
            </a:r>
            <a:r>
              <a:rPr lang="en">
                <a:solidFill>
                  <a:srgbClr val="6AA84F"/>
                </a:solidFill>
                <a:latin typeface="Comic Sans MS"/>
                <a:ea typeface="Comic Sans MS"/>
                <a:cs typeface="Comic Sans MS"/>
                <a:sym typeface="Comic Sans MS"/>
              </a:rPr>
              <a:t> of the campaign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: </a:t>
            </a:r>
            <a:r>
              <a:rPr lang="en">
                <a:solidFill>
                  <a:srgbClr val="3C78D8"/>
                </a:solidFill>
                <a:latin typeface="Comic Sans MS"/>
                <a:ea typeface="Comic Sans MS"/>
                <a:cs typeface="Comic Sans MS"/>
                <a:sym typeface="Comic Sans MS"/>
              </a:rPr>
              <a:t>B2C</a:t>
            </a:r>
            <a:endParaRPr>
              <a:solidFill>
                <a:srgbClr val="3C78D8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9" name="Google Shape;89;p18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Create a connection moments between parents.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Empower parents to make love a priority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Plum Organics believes that a healthy relationships between parents is important for the entire family.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Increase the traffic in their website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The projection is to have news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customers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around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9 months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idx="4294967295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Parents: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  The campaign is targeting the parents by show them how the intimacy movement represents the connection in the family.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      A healthy parental relationship is the food that fuels families.</a:t>
            </a:r>
            <a:endParaRPr/>
          </a:p>
        </p:txBody>
      </p:sp>
      <p:sp>
        <p:nvSpPr>
          <p:cNvPr id="96" name="Google Shape;96;p19"/>
          <p:cNvSpPr txBox="1"/>
          <p:nvPr>
            <p:ph idx="4294967295" type="title"/>
          </p:nvPr>
        </p:nvSpPr>
        <p:spPr>
          <a:xfrm>
            <a:off x="58575" y="384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</a:t>
            </a:r>
            <a:r>
              <a:rPr lang="en">
                <a:solidFill>
                  <a:srgbClr val="4A86E8"/>
                </a:solidFill>
                <a:latin typeface="Comic Sans MS"/>
                <a:ea typeface="Comic Sans MS"/>
                <a:cs typeface="Comic Sans MS"/>
                <a:sym typeface="Comic Sans MS"/>
              </a:rPr>
              <a:t>Target Audience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: </a:t>
            </a:r>
            <a:r>
              <a:rPr lang="en">
                <a:solidFill>
                  <a:srgbClr val="93C47D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 age parents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7" name="Google Shape;97;p19"/>
          <p:cNvSpPr txBox="1"/>
          <p:nvPr>
            <p:ph idx="4294967295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Plum Organics believe that the parenting Unfiltered Based on this insight, Do your Part(ner) encourages parents to give themselves permission to put some of the focus back on their relationships</a:t>
            </a:r>
            <a:endParaRPr sz="1200">
              <a:solidFill>
                <a:srgbClr val="373737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D1DC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idx="4294967295" type="title"/>
          </p:nvPr>
        </p:nvSpPr>
        <p:spPr>
          <a:xfrm>
            <a:off x="737850" y="517525"/>
            <a:ext cx="6284100" cy="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bster"/>
                <a:ea typeface="Lobster"/>
                <a:cs typeface="Lobster"/>
                <a:sym typeface="Lobster"/>
              </a:rPr>
              <a:t>Married couple: Sarah and Kevin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4" name="Google Shape;104;p20"/>
          <p:cNvSpPr txBox="1"/>
          <p:nvPr>
            <p:ph idx="4294967295" type="body"/>
          </p:nvPr>
        </p:nvSpPr>
        <p:spPr>
          <a:xfrm>
            <a:off x="737850" y="1475700"/>
            <a:ext cx="1902600" cy="29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Sarah</a:t>
            </a:r>
            <a:endParaRPr b="1"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/>
              <a:t>She is </a:t>
            </a:r>
            <a:r>
              <a:rPr lang="en" sz="1100"/>
              <a:t>27 years</a:t>
            </a:r>
            <a:r>
              <a:rPr lang="en" sz="1100"/>
              <a:t> old. Immigration Lawyer. Two children. Busy life schedule. Always on the run.She like to spend more time with the family.</a:t>
            </a:r>
            <a:endParaRPr sz="1100"/>
          </a:p>
        </p:txBody>
      </p:sp>
      <p:sp>
        <p:nvSpPr>
          <p:cNvPr id="105" name="Google Shape;105;p20"/>
          <p:cNvSpPr txBox="1"/>
          <p:nvPr>
            <p:ph idx="4294967295" type="body"/>
          </p:nvPr>
        </p:nvSpPr>
        <p:spPr>
          <a:xfrm>
            <a:off x="2928612" y="1475700"/>
            <a:ext cx="1902600" cy="29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Kevin</a:t>
            </a:r>
            <a:endParaRPr b="1"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/>
              <a:t>He is 35. He is working from home. He has more free time</a:t>
            </a:r>
            <a:endParaRPr sz="1100"/>
          </a:p>
        </p:txBody>
      </p:sp>
      <p:sp>
        <p:nvSpPr>
          <p:cNvPr id="106" name="Google Shape;106;p20"/>
          <p:cNvSpPr txBox="1"/>
          <p:nvPr>
            <p:ph idx="4294967295" type="body"/>
          </p:nvPr>
        </p:nvSpPr>
        <p:spPr>
          <a:xfrm>
            <a:off x="5190249" y="1566825"/>
            <a:ext cx="1902600" cy="29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They don’t spend too much together, but when the saw the campaign they were surprised how much</a:t>
            </a:r>
            <a:r>
              <a:rPr lang="en" sz="1400"/>
              <a:t> </a:t>
            </a:r>
            <a:r>
              <a:rPr lang="en" sz="1000"/>
              <a:t>time they are not spending with each other. They are unity by Plum Organics campaign and Now the follow Do you </a:t>
            </a:r>
            <a:r>
              <a:rPr lang="en" sz="1000"/>
              <a:t>Partner to see the new post.</a:t>
            </a:r>
            <a:r>
              <a:rPr lang="en" sz="1000"/>
              <a:t> </a:t>
            </a:r>
            <a:endParaRPr sz="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07" name="Google Shape;10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idx="4294967295" type="ctrTitle"/>
          </p:nvPr>
        </p:nvSpPr>
        <p:spPr>
          <a:xfrm>
            <a:off x="1034300" y="617625"/>
            <a:ext cx="6342900" cy="36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mic Sans MS"/>
              <a:buAutoNum type="arabicPeriod"/>
            </a:pPr>
            <a:r>
              <a:rPr lang="en" sz="16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Competitor:</a:t>
            </a:r>
            <a:r>
              <a:rPr lang="en" sz="1600">
                <a:solidFill>
                  <a:srgbClr val="4A86E8"/>
                </a:solidFill>
                <a:latin typeface="Comic Sans MS"/>
                <a:ea typeface="Comic Sans MS"/>
                <a:cs typeface="Comic Sans MS"/>
                <a:sym typeface="Comic Sans MS"/>
              </a:rPr>
              <a:t> Gerber</a:t>
            </a:r>
            <a:r>
              <a:rPr lang="en" sz="16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and </a:t>
            </a:r>
            <a:r>
              <a:rPr lang="en" sz="1600">
                <a:solidFill>
                  <a:srgbClr val="FF99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Happy </a:t>
            </a:r>
            <a:r>
              <a:rPr lang="en" sz="16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family</a:t>
            </a:r>
            <a:r>
              <a:rPr lang="en" sz="16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 sz="1600">
                <a:solidFill>
                  <a:srgbClr val="6AA84F"/>
                </a:solidFill>
                <a:latin typeface="Comic Sans MS"/>
                <a:ea typeface="Comic Sans MS"/>
                <a:cs typeface="Comic Sans MS"/>
                <a:sym typeface="Comic Sans MS"/>
              </a:rPr>
              <a:t>organics</a:t>
            </a:r>
            <a:r>
              <a:rPr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  <a:endParaRPr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  </a:t>
            </a:r>
            <a:r>
              <a:rPr lang="en" sz="1500">
                <a:solidFill>
                  <a:srgbClr val="000000"/>
                </a:solidFill>
              </a:rPr>
              <a:t> </a:t>
            </a:r>
            <a:r>
              <a:rPr lang="en" sz="1400">
                <a:solidFill>
                  <a:srgbClr val="000000"/>
                </a:solidFill>
              </a:rPr>
              <a:t>1.1.  </a:t>
            </a: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Gerber is a brand well known.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1.2.  Gerber offer most of baby product since the newborn to preschooler.</a:t>
            </a:r>
            <a:endParaRPr sz="18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 sz="15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1.3</a:t>
            </a:r>
            <a:r>
              <a:rPr lang="en" sz="16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.  </a:t>
            </a:r>
            <a:r>
              <a:rPr lang="en" sz="15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appy </a:t>
            </a: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Family Organics offers all type the product from baby to kid.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1.4.   It is 100% organics an complete nutrition for every stage</a:t>
            </a:r>
            <a:endParaRPr sz="19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accen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 </a:t>
            </a:r>
            <a:r>
              <a:rPr lang="en" sz="18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campaign of plum is doing the unthinkable: impacting the parenting by 360-degree campaign that urged parents to create intimate moments to build a happy family. Gerber and Happy Family Organics have campaign to targeting parent by using children, but Plum did the opposite by targeting the sex life of parent. The campaign gain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accent1"/>
              </a:solidFill>
            </a:endParaRPr>
          </a:p>
        </p:txBody>
      </p:sp>
      <p:sp>
        <p:nvSpPr>
          <p:cNvPr id="113" name="Google Shape;11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CCCC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idx="4294967295" type="title"/>
          </p:nvPr>
        </p:nvSpPr>
        <p:spPr>
          <a:xfrm>
            <a:off x="737850" y="465750"/>
            <a:ext cx="33117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The campaign video was view across</a:t>
            </a:r>
            <a:r>
              <a:rPr lang="en" sz="2000">
                <a:solidFill>
                  <a:srgbClr val="4A86E8"/>
                </a:solidFill>
                <a:latin typeface="Comic Sans MS"/>
                <a:ea typeface="Comic Sans MS"/>
                <a:cs typeface="Comic Sans MS"/>
                <a:sym typeface="Comic Sans MS"/>
              </a:rPr>
              <a:t> Facebook</a:t>
            </a: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, </a:t>
            </a:r>
            <a:r>
              <a:rPr lang="en" sz="2000">
                <a:solidFill>
                  <a:srgbClr val="FF00B5"/>
                </a:solidFill>
                <a:latin typeface="Comic Sans MS"/>
                <a:ea typeface="Comic Sans MS"/>
                <a:cs typeface="Comic Sans MS"/>
                <a:sym typeface="Comic Sans MS"/>
              </a:rPr>
              <a:t>Instagram</a:t>
            </a: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 and </a:t>
            </a:r>
            <a:r>
              <a:rPr lang="en" sz="20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youtube</a:t>
            </a:r>
            <a:endParaRPr sz="20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9" name="Google Shape;119;p22"/>
          <p:cNvSpPr txBox="1"/>
          <p:nvPr>
            <p:ph idx="4294967295" type="body"/>
          </p:nvPr>
        </p:nvSpPr>
        <p:spPr>
          <a:xfrm>
            <a:off x="646725" y="1978725"/>
            <a:ext cx="3311700" cy="23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Facebook, Instagram and Youtube: Do your partner follow #DoYouParner conversation by following @PlumOrganics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4575" y="982125"/>
            <a:ext cx="3837296" cy="292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idx="4294967295" type="title"/>
          </p:nvPr>
        </p:nvSpPr>
        <p:spPr>
          <a:xfrm>
            <a:off x="630300" y="3088125"/>
            <a:ext cx="7905000" cy="15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The Result were amazing. The campaign received 14M impressions over 11.4 Million video views and nearly 230,000 sessions on the campaign hub      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The 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objective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of the business was create awareness of the brand and gaining new 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customer by encourages parents to give themselves more time. The campaign was awards honor the best of Social Media. 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 sz="1600">
                <a:solidFill>
                  <a:srgbClr val="FFFFFF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1600">
              <a:solidFill>
                <a:srgbClr val="FFFFFF"/>
              </a:solidFill>
              <a:highlight>
                <a:srgbClr val="FFFFFF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highlight>
                <a:schemeClr val="accent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127" name="Google Shape;12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5125" y="394875"/>
            <a:ext cx="4627125" cy="238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24"/>
          <p:cNvSpPr/>
          <p:nvPr/>
        </p:nvSpPr>
        <p:spPr>
          <a:xfrm rot="-3280241">
            <a:off x="4795232" y="1906732"/>
            <a:ext cx="1323418" cy="1320838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4"/>
          <p:cNvSpPr/>
          <p:nvPr/>
        </p:nvSpPr>
        <p:spPr>
          <a:xfrm rot="-3280088">
            <a:off x="5025571" y="2563569"/>
            <a:ext cx="3184127" cy="1211606"/>
          </a:xfrm>
          <a:custGeom>
            <a:rect b="b" l="l" r="r" t="t"/>
            <a:pathLst>
              <a:path extrusionOk="0" h="187" w="492">
                <a:moveTo>
                  <a:pt x="457" y="0"/>
                </a:moveTo>
                <a:cubicBezTo>
                  <a:pt x="416" y="91"/>
                  <a:pt x="325" y="155"/>
                  <a:pt x="218" y="155"/>
                </a:cubicBezTo>
                <a:cubicBezTo>
                  <a:pt x="137" y="155"/>
                  <a:pt x="64" y="118"/>
                  <a:pt x="17" y="60"/>
                </a:cubicBezTo>
                <a:cubicBezTo>
                  <a:pt x="11" y="70"/>
                  <a:pt x="5" y="80"/>
                  <a:pt x="0" y="90"/>
                </a:cubicBezTo>
                <a:cubicBezTo>
                  <a:pt x="54" y="150"/>
                  <a:pt x="132" y="187"/>
                  <a:pt x="218" y="187"/>
                </a:cubicBezTo>
                <a:cubicBezTo>
                  <a:pt x="343" y="187"/>
                  <a:pt x="449" y="109"/>
                  <a:pt x="492" y="0"/>
                </a:cubicBezTo>
                <a:cubicBezTo>
                  <a:pt x="480" y="0"/>
                  <a:pt x="468" y="1"/>
                  <a:pt x="457" y="0"/>
                </a:cubicBezTo>
                <a:close/>
              </a:path>
            </a:pathLst>
          </a:custGeom>
          <a:gradFill>
            <a:gsLst>
              <a:gs pos="0">
                <a:srgbClr val="FFC486"/>
              </a:gs>
              <a:gs pos="100000">
                <a:srgbClr val="FF866B"/>
              </a:gs>
            </a:gsLst>
            <a:lin ang="0" scaled="0"/>
          </a:gra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4"/>
          <p:cNvSpPr/>
          <p:nvPr/>
        </p:nvSpPr>
        <p:spPr>
          <a:xfrm rot="-3280088">
            <a:off x="4990173" y="2460157"/>
            <a:ext cx="2729637" cy="1205146"/>
          </a:xfrm>
          <a:custGeom>
            <a:rect b="b" l="l" r="r" t="t"/>
            <a:pathLst>
              <a:path extrusionOk="0" h="194" w="440">
                <a:moveTo>
                  <a:pt x="262" y="39"/>
                </a:moveTo>
                <a:cubicBezTo>
                  <a:pt x="206" y="71"/>
                  <a:pt x="134" y="53"/>
                  <a:pt x="100" y="0"/>
                </a:cubicBezTo>
                <a:cubicBezTo>
                  <a:pt x="57" y="25"/>
                  <a:pt x="24" y="60"/>
                  <a:pt x="0" y="99"/>
                </a:cubicBezTo>
                <a:cubicBezTo>
                  <a:pt x="47" y="157"/>
                  <a:pt x="120" y="194"/>
                  <a:pt x="201" y="194"/>
                </a:cubicBezTo>
                <a:cubicBezTo>
                  <a:pt x="308" y="194"/>
                  <a:pt x="399" y="130"/>
                  <a:pt x="440" y="39"/>
                </a:cubicBezTo>
                <a:cubicBezTo>
                  <a:pt x="393" y="37"/>
                  <a:pt x="346" y="24"/>
                  <a:pt x="303" y="0"/>
                </a:cubicBezTo>
                <a:cubicBezTo>
                  <a:pt x="292" y="15"/>
                  <a:pt x="279" y="29"/>
                  <a:pt x="262" y="39"/>
                </a:cubicBezTo>
                <a:close/>
              </a:path>
            </a:pathLst>
          </a:custGeom>
          <a:solidFill>
            <a:srgbClr val="FF0000"/>
          </a:soli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4"/>
          <p:cNvSpPr txBox="1"/>
          <p:nvPr/>
        </p:nvSpPr>
        <p:spPr>
          <a:xfrm rot="-3779206">
            <a:off x="5622302" y="2863735"/>
            <a:ext cx="1577952" cy="5632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YouTube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1.1K  </a:t>
            </a: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Subscribers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24"/>
          <p:cNvSpPr/>
          <p:nvPr/>
        </p:nvSpPr>
        <p:spPr>
          <a:xfrm rot="-3280089">
            <a:off x="4299587" y="297186"/>
            <a:ext cx="2188366" cy="2485879"/>
          </a:xfrm>
          <a:custGeom>
            <a:rect b="b" l="l" r="r" t="t"/>
            <a:pathLst>
              <a:path extrusionOk="0" h="384" w="338">
                <a:moveTo>
                  <a:pt x="45" y="32"/>
                </a:moveTo>
                <a:cubicBezTo>
                  <a:pt x="189" y="32"/>
                  <a:pt x="306" y="148"/>
                  <a:pt x="306" y="292"/>
                </a:cubicBezTo>
                <a:cubicBezTo>
                  <a:pt x="306" y="325"/>
                  <a:pt x="300" y="355"/>
                  <a:pt x="289" y="384"/>
                </a:cubicBezTo>
                <a:cubicBezTo>
                  <a:pt x="301" y="384"/>
                  <a:pt x="312" y="384"/>
                  <a:pt x="324" y="383"/>
                </a:cubicBezTo>
                <a:cubicBezTo>
                  <a:pt x="333" y="354"/>
                  <a:pt x="338" y="324"/>
                  <a:pt x="338" y="292"/>
                </a:cubicBezTo>
                <a:cubicBezTo>
                  <a:pt x="338" y="131"/>
                  <a:pt x="207" y="0"/>
                  <a:pt x="45" y="0"/>
                </a:cubicBezTo>
                <a:cubicBezTo>
                  <a:pt x="30" y="0"/>
                  <a:pt x="15" y="1"/>
                  <a:pt x="0" y="3"/>
                </a:cubicBezTo>
                <a:cubicBezTo>
                  <a:pt x="6" y="13"/>
                  <a:pt x="12" y="23"/>
                  <a:pt x="18" y="33"/>
                </a:cubicBezTo>
                <a:cubicBezTo>
                  <a:pt x="27" y="32"/>
                  <a:pt x="36" y="32"/>
                  <a:pt x="45" y="32"/>
                </a:cubicBezTo>
                <a:close/>
              </a:path>
            </a:pathLst>
          </a:custGeom>
          <a:gradFill>
            <a:gsLst>
              <a:gs pos="0">
                <a:srgbClr val="FFC486"/>
              </a:gs>
              <a:gs pos="100000">
                <a:srgbClr val="FF866B"/>
              </a:gs>
            </a:gsLst>
            <a:lin ang="0" scaled="0"/>
          </a:gra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4"/>
          <p:cNvSpPr/>
          <p:nvPr/>
        </p:nvSpPr>
        <p:spPr>
          <a:xfrm rot="-3280088">
            <a:off x="4556924" y="581521"/>
            <a:ext cx="1790169" cy="2186080"/>
          </a:xfrm>
          <a:custGeom>
            <a:rect b="b" l="l" r="r" t="t"/>
            <a:pathLst>
              <a:path extrusionOk="0" h="352" w="288">
                <a:moveTo>
                  <a:pt x="27" y="0"/>
                </a:moveTo>
                <a:cubicBezTo>
                  <a:pt x="18" y="0"/>
                  <a:pt x="9" y="0"/>
                  <a:pt x="0" y="1"/>
                </a:cubicBezTo>
                <a:cubicBezTo>
                  <a:pt x="21" y="43"/>
                  <a:pt x="34" y="90"/>
                  <a:pt x="35" y="140"/>
                </a:cubicBezTo>
                <a:cubicBezTo>
                  <a:pt x="74" y="142"/>
                  <a:pt x="111" y="163"/>
                  <a:pt x="132" y="200"/>
                </a:cubicBezTo>
                <a:cubicBezTo>
                  <a:pt x="153" y="236"/>
                  <a:pt x="153" y="279"/>
                  <a:pt x="136" y="315"/>
                </a:cubicBezTo>
                <a:cubicBezTo>
                  <a:pt x="179" y="339"/>
                  <a:pt x="225" y="351"/>
                  <a:pt x="271" y="352"/>
                </a:cubicBezTo>
                <a:cubicBezTo>
                  <a:pt x="282" y="323"/>
                  <a:pt x="288" y="293"/>
                  <a:pt x="288" y="260"/>
                </a:cubicBezTo>
                <a:cubicBezTo>
                  <a:pt x="288" y="116"/>
                  <a:pt x="171" y="0"/>
                  <a:pt x="27" y="0"/>
                </a:cubicBezTo>
                <a:close/>
              </a:path>
            </a:pathLst>
          </a:custGeom>
          <a:solidFill>
            <a:srgbClr val="6D9EEB"/>
          </a:soli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4"/>
          <p:cNvSpPr txBox="1"/>
          <p:nvPr/>
        </p:nvSpPr>
        <p:spPr>
          <a:xfrm>
            <a:off x="4672075" y="1153125"/>
            <a:ext cx="15780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Facebook</a:t>
            </a: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290,746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24"/>
          <p:cNvSpPr/>
          <p:nvPr/>
        </p:nvSpPr>
        <p:spPr>
          <a:xfrm rot="-3280088">
            <a:off x="3748919" y="1740600"/>
            <a:ext cx="1624870" cy="3045726"/>
          </a:xfrm>
          <a:custGeom>
            <a:rect b="b" l="l" r="r" t="t"/>
            <a:pathLst>
              <a:path extrusionOk="0" h="470" w="251">
                <a:moveTo>
                  <a:pt x="32" y="286"/>
                </a:moveTo>
                <a:cubicBezTo>
                  <a:pt x="32" y="157"/>
                  <a:pt x="127" y="49"/>
                  <a:pt x="251" y="29"/>
                </a:cubicBezTo>
                <a:cubicBezTo>
                  <a:pt x="245" y="19"/>
                  <a:pt x="239" y="9"/>
                  <a:pt x="233" y="0"/>
                </a:cubicBezTo>
                <a:cubicBezTo>
                  <a:pt x="100" y="28"/>
                  <a:pt x="0" y="145"/>
                  <a:pt x="0" y="286"/>
                </a:cubicBezTo>
                <a:cubicBezTo>
                  <a:pt x="0" y="356"/>
                  <a:pt x="25" y="420"/>
                  <a:pt x="65" y="470"/>
                </a:cubicBezTo>
                <a:cubicBezTo>
                  <a:pt x="70" y="460"/>
                  <a:pt x="76" y="450"/>
                  <a:pt x="82" y="440"/>
                </a:cubicBezTo>
                <a:cubicBezTo>
                  <a:pt x="51" y="397"/>
                  <a:pt x="32" y="344"/>
                  <a:pt x="32" y="286"/>
                </a:cubicBezTo>
                <a:close/>
              </a:path>
            </a:pathLst>
          </a:custGeom>
          <a:gradFill>
            <a:gsLst>
              <a:gs pos="0">
                <a:srgbClr val="FFC486"/>
              </a:gs>
              <a:gs pos="100000">
                <a:srgbClr val="FF866B"/>
              </a:gs>
            </a:gsLst>
            <a:lin ang="0" scaled="0"/>
          </a:gra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/>
          <p:nvPr/>
        </p:nvSpPr>
        <p:spPr>
          <a:xfrm rot="-3280089">
            <a:off x="3926475" y="1789647"/>
            <a:ext cx="1575644" cy="2550423"/>
          </a:xfrm>
          <a:custGeom>
            <a:rect b="b" l="l" r="r" t="t"/>
            <a:pathLst>
              <a:path extrusionOk="0" h="411" w="254">
                <a:moveTo>
                  <a:pt x="152" y="311"/>
                </a:moveTo>
                <a:cubicBezTo>
                  <a:pt x="124" y="254"/>
                  <a:pt x="145" y="185"/>
                  <a:pt x="200" y="153"/>
                </a:cubicBezTo>
                <a:cubicBezTo>
                  <a:pt x="217" y="143"/>
                  <a:pt x="236" y="137"/>
                  <a:pt x="254" y="136"/>
                </a:cubicBezTo>
                <a:cubicBezTo>
                  <a:pt x="253" y="87"/>
                  <a:pt x="241" y="41"/>
                  <a:pt x="219" y="0"/>
                </a:cubicBezTo>
                <a:cubicBezTo>
                  <a:pt x="95" y="20"/>
                  <a:pt x="0" y="128"/>
                  <a:pt x="0" y="257"/>
                </a:cubicBezTo>
                <a:cubicBezTo>
                  <a:pt x="0" y="315"/>
                  <a:pt x="19" y="368"/>
                  <a:pt x="50" y="411"/>
                </a:cubicBezTo>
                <a:cubicBezTo>
                  <a:pt x="75" y="371"/>
                  <a:pt x="110" y="337"/>
                  <a:pt x="152" y="311"/>
                </a:cubicBezTo>
                <a:close/>
              </a:path>
            </a:pathLst>
          </a:custGeom>
          <a:solidFill>
            <a:srgbClr val="FF00B5"/>
          </a:soli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/>
        </p:nvSpPr>
        <p:spPr>
          <a:xfrm flipH="1" rot="3725110">
            <a:off x="3755527" y="2863871"/>
            <a:ext cx="1577671" cy="563103"/>
          </a:xfrm>
          <a:prstGeom prst="rect">
            <a:avLst/>
          </a:prstGeom>
          <a:solidFill>
            <a:srgbClr val="FF00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Instagram</a:t>
            </a: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44.9 K    followers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idx="4294967295" type="ctrTitle"/>
          </p:nvPr>
        </p:nvSpPr>
        <p:spPr>
          <a:xfrm>
            <a:off x="1411550" y="648000"/>
            <a:ext cx="56550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3"/>
                </a:solidFill>
              </a:rPr>
              <a:t>89,526,124$</a:t>
            </a:r>
            <a:endParaRPr sz="4800">
              <a:solidFill>
                <a:schemeClr val="accent3"/>
              </a:solidFill>
            </a:endParaRPr>
          </a:p>
        </p:txBody>
      </p:sp>
      <p:sp>
        <p:nvSpPr>
          <p:cNvPr id="149" name="Google Shape;149;p25"/>
          <p:cNvSpPr txBox="1"/>
          <p:nvPr>
            <p:ph idx="4294967295" type="subTitle"/>
          </p:nvPr>
        </p:nvSpPr>
        <p:spPr>
          <a:xfrm>
            <a:off x="1411550" y="1411307"/>
            <a:ext cx="56550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150" name="Google Shape;150;p25"/>
          <p:cNvSpPr txBox="1"/>
          <p:nvPr>
            <p:ph idx="4294967295" type="ctrTitle"/>
          </p:nvPr>
        </p:nvSpPr>
        <p:spPr>
          <a:xfrm>
            <a:off x="1411550" y="3276893"/>
            <a:ext cx="56550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100%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151" name="Google Shape;151;p25"/>
          <p:cNvSpPr txBox="1"/>
          <p:nvPr>
            <p:ph idx="4294967295" type="subTitle"/>
          </p:nvPr>
        </p:nvSpPr>
        <p:spPr>
          <a:xfrm>
            <a:off x="1411550" y="4040200"/>
            <a:ext cx="56550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152" name="Google Shape;152;p25"/>
          <p:cNvSpPr txBox="1"/>
          <p:nvPr>
            <p:ph idx="4294967295" type="ctrTitle"/>
          </p:nvPr>
        </p:nvSpPr>
        <p:spPr>
          <a:xfrm>
            <a:off x="1411550" y="1962447"/>
            <a:ext cx="56550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230</a:t>
            </a:r>
            <a:r>
              <a:rPr lang="en" sz="4800">
                <a:solidFill>
                  <a:schemeClr val="accent1"/>
                </a:solidFill>
              </a:rPr>
              <a:t>,000 users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53" name="Google Shape;153;p25"/>
          <p:cNvSpPr txBox="1"/>
          <p:nvPr>
            <p:ph idx="4294967295" type="subTitle"/>
          </p:nvPr>
        </p:nvSpPr>
        <p:spPr>
          <a:xfrm>
            <a:off x="1411550" y="2725754"/>
            <a:ext cx="56550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154" name="Google Shape;15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25"/>
          <p:cNvSpPr/>
          <p:nvPr/>
        </p:nvSpPr>
        <p:spPr>
          <a:xfrm>
            <a:off x="798807" y="2211314"/>
            <a:ext cx="487942" cy="514430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25"/>
          <p:cNvGrpSpPr/>
          <p:nvPr/>
        </p:nvGrpSpPr>
        <p:grpSpPr>
          <a:xfrm>
            <a:off x="774699" y="3552386"/>
            <a:ext cx="536258" cy="495729"/>
            <a:chOff x="5975075" y="2327500"/>
            <a:chExt cx="420100" cy="388350"/>
          </a:xfrm>
        </p:grpSpPr>
        <p:sp>
          <p:nvSpPr>
            <p:cNvPr id="157" name="Google Shape;157;p25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5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" name="Google Shape;159;p25"/>
          <p:cNvGrpSpPr/>
          <p:nvPr/>
        </p:nvGrpSpPr>
        <p:grpSpPr>
          <a:xfrm>
            <a:off x="768448" y="907026"/>
            <a:ext cx="548704" cy="459891"/>
            <a:chOff x="2599825" y="3689700"/>
            <a:chExt cx="429850" cy="360275"/>
          </a:xfrm>
        </p:grpSpPr>
        <p:sp>
          <p:nvSpPr>
            <p:cNvPr id="160" name="Google Shape;160;p25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5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